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5"/>
  </p:sldMasterIdLst>
  <p:notesMasterIdLst>
    <p:notesMasterId r:id="rId8"/>
  </p:notesMasterIdLst>
  <p:handoutMasterIdLst>
    <p:handoutMasterId r:id="rId9"/>
  </p:handoutMasterIdLst>
  <p:sldIdLst>
    <p:sldId id="510" r:id="rId6"/>
    <p:sldId id="514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F1F0D1"/>
    <a:srgbClr val="3A4189"/>
    <a:srgbClr val="A8E001"/>
    <a:srgbClr val="0AA8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803CC-BEA5-42DB-8FAA-02DE81791713}" v="8" dt="2023-06-27T17:33:14.151"/>
    <p1510:client id="{B9A776EE-651E-423E-9F90-014D4084C3A4}" v="2" dt="2023-06-27T22:10:58.7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8" autoAdjust="0"/>
    <p:restoredTop sz="93792" autoAdjust="0"/>
  </p:normalViewPr>
  <p:slideViewPr>
    <p:cSldViewPr>
      <p:cViewPr varScale="1">
        <p:scale>
          <a:sx n="68" d="100"/>
          <a:sy n="68" d="100"/>
        </p:scale>
        <p:origin x="3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74" d="100"/>
          <a:sy n="74" d="100"/>
        </p:scale>
        <p:origin x="2164" y="3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20AE-315F-4171-B780-E0D3D4292553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F5E98-3F3E-4CA8-820C-C6A231E67E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724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980C137-C1D2-4C32-9BFA-7AB244F0FFD8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7814F0E-567E-40C1-9206-A3C84033E1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75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FFB2B5-F498-4E70-8936-6EA41189349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3681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814F0E-567E-40C1-9206-A3C84033E1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4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FB995D6-1A17-1E3A-9446-64FC617C253C}"/>
              </a:ext>
            </a:extLst>
          </p:cNvPr>
          <p:cNvSpPr/>
          <p:nvPr userDrawn="1"/>
        </p:nvSpPr>
        <p:spPr>
          <a:xfrm>
            <a:off x="628650" y="5037243"/>
            <a:ext cx="7886700" cy="114462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423FE9-4474-0C07-A026-641A904F0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801959"/>
            <a:ext cx="6858000" cy="2153592"/>
          </a:xfrm>
        </p:spPr>
        <p:txBody>
          <a:bodyPr anchor="b"/>
          <a:lstStyle>
            <a:lvl1pPr algn="ctr">
              <a:defRPr sz="3375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6D0F11-FE69-2831-03A5-FA0C04BB12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027472"/>
            <a:ext cx="6858000" cy="1009771"/>
          </a:xfrm>
        </p:spPr>
        <p:txBody>
          <a:bodyPr/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A3673-2B0F-7106-69FE-8552A5F5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6843F-FDC1-45A9-B71D-3D8CE37D4C60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D460D-8349-346A-3937-00DF3DA78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F8E0AD-892D-FB09-59B8-DE69F0648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5C643EC-3C8A-4B36-B295-849099DC94D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F8C0E5-851B-63D7-8F02-5C277CA679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87287"/>
            <a:ext cx="3316626" cy="808086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DADE7D37-11C5-EE02-B1D7-0F8085C10FB7}"/>
              </a:ext>
            </a:extLst>
          </p:cNvPr>
          <p:cNvGrpSpPr/>
          <p:nvPr userDrawn="1"/>
        </p:nvGrpSpPr>
        <p:grpSpPr>
          <a:xfrm>
            <a:off x="628651" y="472030"/>
            <a:ext cx="7886701" cy="0"/>
            <a:chOff x="628649" y="4921321"/>
            <a:chExt cx="7886701" cy="0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E45D39E-9616-9E6D-84BE-39EA35468EC9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49A0738-9386-9D6F-7D87-BBC21DB0B77C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660495B-B816-21EB-0E90-43028EA633E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65001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A5089-3F2E-3586-E0EF-4787F12E0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13125-D453-776C-AF6D-5911C23C1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7"/>
            <a:ext cx="7886700" cy="411225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FC374-9B28-CDE8-8E70-14F51CA26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B268A3-6036-C755-BD89-7CAB3544C20C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2AC5CCF-B54C-6762-DB5A-47E5617B89F3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8BD13A0-377B-714A-73EF-8A9896B615F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5CAB86E-803F-732F-11FB-A14AF8F5EE18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Graphic 11">
            <a:extLst>
              <a:ext uri="{FF2B5EF4-FFF2-40B4-BE49-F238E27FC236}">
                <a16:creationId xmlns:a16="http://schemas.microsoft.com/office/drawing/2014/main" id="{A19A2953-670D-E59D-B243-683CBB2E50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6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82A02-F82E-491B-2648-3F9CE4E67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BF43C8-23C3-89D4-F275-A8B4EF67C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91BCC-AC10-E380-7A2C-D28AA1A61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307126E-EE34-5877-675A-5B3CBA331548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1B1FDDA-8A11-9FCC-16BC-2EA7BB268168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1FA03AF-7DC6-1E37-8E63-EEE50CBC284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14E5A4E-FBF8-0D26-7A7B-839998489A1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Graphic 11">
            <a:extLst>
              <a:ext uri="{FF2B5EF4-FFF2-40B4-BE49-F238E27FC236}">
                <a16:creationId xmlns:a16="http://schemas.microsoft.com/office/drawing/2014/main" id="{5F96D639-52C7-7327-1378-87A621097CC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995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D6C2D-B2D4-E0CB-7639-146B6AA11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9069F-141F-20A3-F590-6C157B546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18" y="1825625"/>
            <a:ext cx="3871431" cy="38787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F47B7D-75FA-7683-5135-7BF8EA41C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3918" y="1825625"/>
            <a:ext cx="3871431" cy="38787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3DE8D-DD7E-86DE-B234-A8162E2FB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0A1555F-F5D9-616B-8625-2970D90E3D2D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43ECFEC-06B2-9CE4-869F-906810E25ED7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D03A429-EEA5-5DEE-9BD8-1561E05C1AF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72C7F1D0-0293-7065-C4B1-CC64994BFAA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phic 11">
            <a:extLst>
              <a:ext uri="{FF2B5EF4-FFF2-40B4-BE49-F238E27FC236}">
                <a16:creationId xmlns:a16="http://schemas.microsoft.com/office/drawing/2014/main" id="{23E932BC-8E24-2A1F-0A84-3B4EFF7CEA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0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60324-E17D-AD63-6F17-A78CBA5D5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2C9A4-0972-3811-9956-57AB3DCA8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>
                <a:solidFill>
                  <a:schemeClr val="accent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594918-CF29-6D81-5AF4-DD812EE03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7"/>
            <a:ext cx="3868340" cy="33659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822BBE-90F6-FB72-FE04-9DFAEBFED9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>
                <a:solidFill>
                  <a:schemeClr val="accent2"/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4E345-39BE-3DD5-5D6F-A2EA380852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3971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217739-F582-D25C-84E4-89458126C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FD9351-E308-8135-B013-FC44BFB752CB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4B83738-A38D-5503-14F0-AA8F188EB3C7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9BF7FCF-8A33-55F8-C67B-097E68F2DCB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0ED0F67-A86C-4406-9473-679802873FD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Graphic 11">
            <a:extLst>
              <a:ext uri="{FF2B5EF4-FFF2-40B4-BE49-F238E27FC236}">
                <a16:creationId xmlns:a16="http://schemas.microsoft.com/office/drawing/2014/main" id="{663E5FE9-3EA4-4354-7D6B-1E98105DB7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954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8B86A-709E-28F1-019A-ABCA25BDD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3853F-43ED-5C8B-F9FA-E8D49CCC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83474B4-B661-3A8E-541B-D4CB4F59CC0C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33A162-0A57-034B-5696-029E068A8707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BEC16E4-CAE6-4E15-CAB5-08B09005216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776A179-7F50-F0DC-1689-387168E88F7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Graphic 11">
            <a:extLst>
              <a:ext uri="{FF2B5EF4-FFF2-40B4-BE49-F238E27FC236}">
                <a16:creationId xmlns:a16="http://schemas.microsoft.com/office/drawing/2014/main" id="{947A0597-0953-48EF-C77E-FC526FDEBE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35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0C5AFB-AEAC-E2B9-29BD-362CFC830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567F877-9455-3C25-484A-D995177AA0B0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21A60AA-3352-DEA4-7B93-8B9E4C75FE36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CB776DB4-05F2-0838-C705-38FF64ED7F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52869CC-4204-11EF-805F-7E22D5A22B40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Graphic 11">
            <a:extLst>
              <a:ext uri="{FF2B5EF4-FFF2-40B4-BE49-F238E27FC236}">
                <a16:creationId xmlns:a16="http://schemas.microsoft.com/office/drawing/2014/main" id="{6C4837F5-01F2-9049-ECA0-090F08DE52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91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FC281-8034-7CC7-BE48-CCF7AE43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4DACD-D6D9-A8C0-E597-AB2FE3626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2C7CA4-81B1-2060-53FA-9C1C3E426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F3AED4-8080-3EBD-7634-FEF8F019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BACE23F-CB39-CD16-CB65-22FA05EC120F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87A13D3-3DEE-DD68-B354-C77FD9DEDC6F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02551109-8E7F-1FFC-0A18-68C34D8534A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8BC8800-2A43-C17C-11E1-848280C67C4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phic 11">
            <a:extLst>
              <a:ext uri="{FF2B5EF4-FFF2-40B4-BE49-F238E27FC236}">
                <a16:creationId xmlns:a16="http://schemas.microsoft.com/office/drawing/2014/main" id="{0631B915-51EF-7910-8A2D-575F4D5AB7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871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30422-7603-233F-14E9-0A972676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9EF429-16CE-5AD7-9769-C7B9D1131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67754-BB27-230C-0E2A-8372B1A7BF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E5FD1-325B-F59E-7E04-848FA045E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8FD666A-092D-9430-AF9D-6A5C7F74CA09}"/>
              </a:ext>
            </a:extLst>
          </p:cNvPr>
          <p:cNvGrpSpPr/>
          <p:nvPr userDrawn="1"/>
        </p:nvGrpSpPr>
        <p:grpSpPr>
          <a:xfrm>
            <a:off x="628651" y="6030348"/>
            <a:ext cx="7886701" cy="0"/>
            <a:chOff x="628649" y="4921321"/>
            <a:chExt cx="7886701" cy="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A4DB600-B23B-9BBB-8FFF-6531E4D3249C}"/>
                </a:ext>
              </a:extLst>
            </p:cNvPr>
            <p:cNvCxnSpPr/>
            <p:nvPr userDrawn="1"/>
          </p:nvCxnSpPr>
          <p:spPr>
            <a:xfrm>
              <a:off x="628649" y="4921321"/>
              <a:ext cx="6542713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9E9396-EDF1-F2BE-6E3E-697B62EBEA32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171362" y="4921321"/>
              <a:ext cx="667820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296223A-BFC5-FBCC-9BC3-0E70D6F801C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7839182" y="4921321"/>
              <a:ext cx="676168" cy="0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Graphic 11">
            <a:extLst>
              <a:ext uri="{FF2B5EF4-FFF2-40B4-BE49-F238E27FC236}">
                <a16:creationId xmlns:a16="http://schemas.microsoft.com/office/drawing/2014/main" id="{607558E1-B415-2FA1-3F01-ED470DB29F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8651" y="6158422"/>
            <a:ext cx="844671" cy="46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13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761045-6CEA-8D8E-5D34-66B151879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E1943-FE2E-5DAB-5665-50D846DA7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09E9C-4962-01CC-C8B1-D7A6E0C0DF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6843F-FDC1-45A9-B71D-3D8CE37D4C60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FE0FB-32A9-7479-6B2E-F8187F5845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E4C7A4-EBF7-A282-DD6E-9CF9D89651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060017E3-0CEB-4BA9-92AF-EFA2BF5396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8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</p:sldLayoutIdLst>
  <p:hf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Clr>
          <a:schemeClr val="accent2"/>
        </a:buClr>
        <a:buFont typeface="Wingdings" panose="05000000000000000000" pitchFamily="2" charset="2"/>
        <a:buChar char="§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Clr>
          <a:schemeClr val="accent1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66CF9-2FF4-7490-89CF-8CCB67FF8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7784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ym typeface="Rambla"/>
              </a:rPr>
              <a:t>Sustainable IPS Financing</a:t>
            </a:r>
            <a:endParaRPr lang="en-US" sz="4000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D9A740-6A1B-42F2-6E8E-1C315A3EC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017E3-0CEB-4BA9-92AF-EFA2BF5396E5}" type="slidenum">
              <a:rPr kumimoji="0" lang="en-US" sz="675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B63821C5-A3CC-A060-FEA6-8339D8596543}"/>
              </a:ext>
            </a:extLst>
          </p:cNvPr>
          <p:cNvSpPr txBox="1">
            <a:spLocks/>
          </p:cNvSpPr>
          <p:nvPr/>
        </p:nvSpPr>
        <p:spPr>
          <a:xfrm>
            <a:off x="406903" y="1003390"/>
            <a:ext cx="4290187" cy="1062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State-provided Team Training, TA, Fidelity Reviews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DD40DB43-75DA-8716-6870-2ABF9C704394}"/>
              </a:ext>
            </a:extLst>
          </p:cNvPr>
          <p:cNvSpPr txBox="1">
            <a:spLocks/>
          </p:cNvSpPr>
          <p:nvPr/>
        </p:nvSpPr>
        <p:spPr>
          <a:xfrm>
            <a:off x="473728" y="2065786"/>
            <a:ext cx="4275573" cy="3887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Value of </a:t>
            </a:r>
            <a:r>
              <a:rPr lang="en-US" sz="2000" b="1" dirty="0">
                <a:solidFill>
                  <a:srgbClr val="002060"/>
                </a:solidFill>
              </a:rPr>
              <a:t>$28K </a:t>
            </a:r>
            <a:r>
              <a:rPr lang="en-US" sz="2000" dirty="0">
                <a:solidFill>
                  <a:srgbClr val="002060"/>
                </a:solidFill>
              </a:rPr>
              <a:t>average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Strategic planning, and trainings in IPS for steering committee, employment service professional, employment service supervisor, and all IPS Team members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Individual Team technical assistance </a:t>
            </a:r>
            <a:r>
              <a:rPr lang="en-US" sz="2000" dirty="0" err="1">
                <a:solidFill>
                  <a:srgbClr val="002060"/>
                </a:solidFill>
              </a:rPr>
              <a:t>atleast</a:t>
            </a:r>
            <a:r>
              <a:rPr lang="en-US" sz="2000" dirty="0">
                <a:solidFill>
                  <a:srgbClr val="002060"/>
                </a:solidFill>
              </a:rPr>
              <a:t> monthly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Baseline fidelity review @ 6 </a:t>
            </a:r>
            <a:r>
              <a:rPr lang="en-US" sz="2000" dirty="0" err="1">
                <a:solidFill>
                  <a:srgbClr val="002060"/>
                </a:solidFill>
              </a:rPr>
              <a:t>mos</a:t>
            </a:r>
            <a:r>
              <a:rPr lang="en-US" sz="2000" dirty="0">
                <a:solidFill>
                  <a:srgbClr val="002060"/>
                </a:solidFill>
              </a:rPr>
              <a:t> service provision - $6K value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Ongoing TA and Annual fidelity review thereafter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ABDAFBD1-FBC3-1B41-21AE-7E45F1058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2759" y="3671055"/>
            <a:ext cx="4018266" cy="2590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Services funding earned</a:t>
            </a:r>
          </a:p>
          <a:p>
            <a:pPr marL="0" indent="0">
              <a:buNone/>
            </a:pPr>
            <a:endParaRPr lang="en-US" sz="2200" dirty="0">
              <a:solidFill>
                <a:schemeClr val="accent4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200" dirty="0">
              <a:solidFill>
                <a:schemeClr val="accent4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FC332026-FB57-79DE-8700-40EB0D881E2A}"/>
              </a:ext>
            </a:extLst>
          </p:cNvPr>
          <p:cNvSpPr txBox="1">
            <a:spLocks/>
          </p:cNvSpPr>
          <p:nvPr/>
        </p:nvSpPr>
        <p:spPr>
          <a:xfrm>
            <a:off x="4787016" y="4009455"/>
            <a:ext cx="3784949" cy="1979897"/>
          </a:xfrm>
          <a:prstGeom prst="rect">
            <a:avLst/>
          </a:prstGeom>
        </p:spPr>
        <p:txBody>
          <a:bodyPr/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IVRS and HCBS-Habilitation funding in 4 outcome payments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Total billable if achieve all 4 outcomes </a:t>
            </a:r>
            <a:r>
              <a:rPr lang="en-US" sz="2000" b="1" dirty="0">
                <a:solidFill>
                  <a:srgbClr val="002060"/>
                </a:solidFill>
              </a:rPr>
              <a:t>~$6K+ / client  </a:t>
            </a:r>
            <a:r>
              <a:rPr lang="en-US" sz="2000" dirty="0">
                <a:solidFill>
                  <a:srgbClr val="002060"/>
                </a:solidFill>
              </a:rPr>
              <a:t>(90 days job stabilization) 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CMHC Block Grant $ for IPS</a:t>
            </a:r>
          </a:p>
          <a:p>
            <a:pPr fontAlgn="auto">
              <a:spcAft>
                <a:spcPts val="0"/>
              </a:spcAft>
            </a:pP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136E1B-34A4-043C-6061-E3B0EEC00D8F}"/>
              </a:ext>
            </a:extLst>
          </p:cNvPr>
          <p:cNvSpPr/>
          <p:nvPr/>
        </p:nvSpPr>
        <p:spPr>
          <a:xfrm>
            <a:off x="4698500" y="956611"/>
            <a:ext cx="40182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accent2">
                    <a:lumMod val="50000"/>
                  </a:schemeClr>
                </a:solidFill>
                <a:latin typeface="Arial Black" panose="020B0A04020102020204" pitchFamily="34" charset="0"/>
              </a:rPr>
              <a:t>Seed funding sought</a:t>
            </a:r>
          </a:p>
          <a:p>
            <a:endParaRPr lang="en-US" sz="2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28837000-79BF-CA62-7ED7-7ACB10A76D84}"/>
              </a:ext>
            </a:extLst>
          </p:cNvPr>
          <p:cNvSpPr txBox="1">
            <a:spLocks/>
          </p:cNvSpPr>
          <p:nvPr/>
        </p:nvSpPr>
        <p:spPr>
          <a:xfrm>
            <a:off x="4732177" y="1315646"/>
            <a:ext cx="3784949" cy="2208208"/>
          </a:xfrm>
          <a:prstGeom prst="rect">
            <a:avLst/>
          </a:prstGeom>
        </p:spPr>
        <p:txBody>
          <a:bodyPr/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Maximum caseload per IPS ES is 20 persons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Staffing and start-up costs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Integrated teams, weekly face to face meetings</a:t>
            </a:r>
          </a:p>
          <a:p>
            <a:pPr fontAlgn="auto">
              <a:spcAft>
                <a:spcPts val="0"/>
              </a:spcAft>
            </a:pPr>
            <a:r>
              <a:rPr lang="en-US" sz="2000" dirty="0">
                <a:solidFill>
                  <a:srgbClr val="002060"/>
                </a:solidFill>
              </a:rPr>
              <a:t>Experts say $56K-$112K Yr1, decreasing through Yrs2-5</a:t>
            </a:r>
          </a:p>
          <a:p>
            <a:pPr fontAlgn="auto">
              <a:spcAft>
                <a:spcPts val="0"/>
              </a:spcAft>
            </a:pP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21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9D8FA8-F53F-C7B8-F945-2843CF843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017E3-0CEB-4BA9-92AF-EFA2BF5396E5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134B34DC-5C65-BE95-7CC1-3168B932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341133"/>
              </p:ext>
            </p:extLst>
          </p:nvPr>
        </p:nvGraphicFramePr>
        <p:xfrm>
          <a:off x="685800" y="136523"/>
          <a:ext cx="7772400" cy="5730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103784207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76240153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3283621168"/>
                    </a:ext>
                  </a:extLst>
                </a:gridCol>
              </a:tblGrid>
              <a:tr h="683803">
                <a:tc gridSpan="3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2023-2024 Service Funding Structure </a:t>
                      </a:r>
                    </a:p>
                    <a:p>
                      <a:pPr algn="ctr"/>
                      <a:r>
                        <a:rPr lang="en-US" sz="2000" dirty="0"/>
                        <a:t>for approved IPS Sites via IVRS and Medicaid Habilitation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71075"/>
                  </a:ext>
                </a:extLst>
              </a:tr>
              <a:tr h="68380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Outcome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Outcome Reimbursement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Providers’ Supporting Documentation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324319"/>
                  </a:ext>
                </a:extLst>
              </a:tr>
              <a:tr h="67119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#1. </a:t>
                      </a:r>
                      <a:r>
                        <a:rPr lang="en-US" sz="1800" dirty="0"/>
                        <a:t>Completed Employment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IVRS              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Medicaid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$1404.88       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$1404.63</a:t>
                      </a:r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Career Profile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IA IPS Job Search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4568439"/>
                  </a:ext>
                </a:extLst>
              </a:tr>
              <a:tr h="115949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#2.  </a:t>
                      </a:r>
                      <a:r>
                        <a:rPr lang="en-US" sz="1800" dirty="0"/>
                        <a:t>1</a:t>
                      </a:r>
                      <a:r>
                        <a:rPr lang="en-US" sz="1800" baseline="30000" dirty="0"/>
                        <a:t>st</a:t>
                      </a:r>
                      <a:r>
                        <a:rPr lang="en-US" sz="1800" dirty="0"/>
                        <a:t> Day Successful Job Placement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$2142.00</a:t>
                      </a:r>
                    </a:p>
                    <a:p>
                      <a:pPr algn="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$2141.64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IA IPS Milestone Progress Report (MPR)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Job Development Log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Job Development Monthly 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Job Start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103838"/>
                  </a:ext>
                </a:extLst>
              </a:tr>
              <a:tr h="85407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#3.  </a:t>
                      </a:r>
                      <a:r>
                        <a:rPr lang="en-US" sz="1800" dirty="0"/>
                        <a:t>45 Days Successful Job Retention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$2142.00</a:t>
                      </a:r>
                    </a:p>
                    <a:p>
                      <a:pPr algn="r"/>
                      <a:endParaRPr lang="en-US" sz="1800" dirty="0">
                        <a:solidFill>
                          <a:srgbClr val="7030A0"/>
                        </a:solidFill>
                      </a:endParaRPr>
                    </a:p>
                    <a:p>
                      <a:pPr marL="0" marR="0" lvl="0" indent="0" algn="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$2141.64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Updated IA IPS MPR</a:t>
                      </a: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Job Analysis 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149058"/>
                  </a:ext>
                </a:extLst>
              </a:tr>
              <a:tr h="891917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#4.  </a:t>
                      </a:r>
                      <a:r>
                        <a:rPr lang="en-US" sz="1800" dirty="0"/>
                        <a:t>90 Days Successful Job Stabilization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  $780.16</a:t>
                      </a:r>
                    </a:p>
                    <a:p>
                      <a:pPr algn="r"/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$779.57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Updated IA IPS MPR</a:t>
                      </a: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Time-Unlimited Support Form</a:t>
                      </a:r>
                    </a:p>
                    <a:p>
                      <a:pPr marL="285750" marR="0" lvl="0" indent="-28575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Arial Narrow" panose="020B0606020202030204" pitchFamily="34" charset="0"/>
                        </a:rPr>
                        <a:t>Job Support Plan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122743"/>
                  </a:ext>
                </a:extLst>
              </a:tr>
              <a:tr h="351157">
                <a:tc gridSpan="3">
                  <a:txBody>
                    <a:bodyPr/>
                    <a:lstStyle/>
                    <a:p>
                      <a:r>
                        <a:rPr lang="en-US" sz="1800" dirty="0"/>
                        <a:t>Per IVRS job candidate </a:t>
                      </a:r>
                      <a:r>
                        <a:rPr lang="en-US" sz="1800" dirty="0">
                          <a:solidFill>
                            <a:srgbClr val="7030A0"/>
                          </a:solidFill>
                        </a:rPr>
                        <a:t>$6469.04  </a:t>
                      </a:r>
                      <a:r>
                        <a:rPr lang="en-US" sz="1800" dirty="0"/>
                        <a:t>            Per Medicaid member 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$6467.48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19927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279724"/>
      </p:ext>
    </p:extLst>
  </p:cSld>
  <p:clrMapOvr>
    <a:masterClrMapping/>
  </p:clrMapOvr>
</p:sld>
</file>

<file path=ppt/theme/theme1.xml><?xml version="1.0" encoding="utf-8"?>
<a:theme xmlns:a="http://schemas.openxmlformats.org/drawingml/2006/main" name="HHS Theme">
  <a:themeElements>
    <a:clrScheme name="HH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C365F"/>
      </a:accent1>
      <a:accent2>
        <a:srgbClr val="C48D34"/>
      </a:accent2>
      <a:accent3>
        <a:srgbClr val="277E5F"/>
      </a:accent3>
      <a:accent4>
        <a:srgbClr val="A7263F"/>
      </a:accent4>
      <a:accent5>
        <a:srgbClr val="0A919B"/>
      </a:accent5>
      <a:accent6>
        <a:srgbClr val="8A3E1E"/>
      </a:accent6>
      <a:hlink>
        <a:srgbClr val="854E6E"/>
      </a:hlink>
      <a:folHlink>
        <a:srgbClr val="EA6424"/>
      </a:folHlink>
    </a:clrScheme>
    <a:fontScheme name="HHS Fonts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31ccfe0-4152-463a-83ad-6f2a0fe51d98">YUYC4M5R3XQ4-33-656</_dlc_DocId>
    <_dlc_DocIdUrl xmlns="a31ccfe0-4152-463a-83ad-6f2a0fe51d98">
      <Url>http://dhssp/_layouts/15/DocIdRedir.aspx?ID=YUYC4M5R3XQ4-33-656</Url>
      <Description>YUYC4M5R3XQ4-33-656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B20A7EF76654593C9C7F5C8766E15" ma:contentTypeVersion="1" ma:contentTypeDescription="Create a new document." ma:contentTypeScope="" ma:versionID="b067682623ca31377463b36110ce7e28">
  <xsd:schema xmlns:xsd="http://www.w3.org/2001/XMLSchema" xmlns:xs="http://www.w3.org/2001/XMLSchema" xmlns:p="http://schemas.microsoft.com/office/2006/metadata/properties" xmlns:ns2="a31ccfe0-4152-463a-83ad-6f2a0fe51d98" targetNamespace="http://schemas.microsoft.com/office/2006/metadata/properties" ma:root="true" ma:fieldsID="9371db00cc59be0faa352bea4030dca7" ns2:_="">
    <xsd:import namespace="a31ccfe0-4152-463a-83ad-6f2a0fe51d9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ccfe0-4152-463a-83ad-6f2a0fe51d9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C0D7A8-FB3F-46BD-9747-CE6AA33353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31E0D5-9FA4-403B-908D-5410A258B22E}">
  <ds:schemaRefs>
    <ds:schemaRef ds:uri="http://purl.org/dc/elements/1.1/"/>
    <ds:schemaRef ds:uri="a31ccfe0-4152-463a-83ad-6f2a0fe51d98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28A6BCB-E820-45BA-A157-B6ED7A39564F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B12E415-7351-45D8-BFDA-C00FE00E02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1ccfe0-4152-463a-83ad-6f2a0fe51d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3a._PowerPoint_Template_1</Template>
  <TotalTime>5046</TotalTime>
  <Words>261</Words>
  <Application>Microsoft Office PowerPoint</Application>
  <PresentationFormat>On-screen Show (4:3)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Gill Sans MT</vt:lpstr>
      <vt:lpstr>Wingdings</vt:lpstr>
      <vt:lpstr>HHS Theme</vt:lpstr>
      <vt:lpstr>Sustainable IPS Financing</vt:lpstr>
      <vt:lpstr>PowerPoint Presentation</vt:lpstr>
    </vt:vector>
  </TitlesOfParts>
  <Company>State of Iowa - DHS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Individual Placement and Support (IPS) Supported Employment (SE)</dc:title>
  <dc:creator>Moskowitz, LeAnn</dc:creator>
  <cp:lastModifiedBy>Sebolt, Darcey A</cp:lastModifiedBy>
  <cp:revision>170</cp:revision>
  <cp:lastPrinted>2021-07-07T21:52:49Z</cp:lastPrinted>
  <dcterms:created xsi:type="dcterms:W3CDTF">2020-06-18T15:34:58Z</dcterms:created>
  <dcterms:modified xsi:type="dcterms:W3CDTF">2023-06-27T22:45:13Z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31c9d1a2-540f-4d57-9e8a-833c1427407e</vt:lpwstr>
  </property>
  <property fmtid="{D5CDD505-2E9C-101B-9397-08002B2CF9AE}" pid="3" name="ContentTypeId">
    <vt:lpwstr>0x010100DD2B20A7EF76654593C9C7F5C8766E15</vt:lpwstr>
  </property>
</Properties>
</file>